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sldIdLst>
    <p:sldId id="267" r:id="rId2"/>
    <p:sldId id="279" r:id="rId3"/>
    <p:sldId id="287" r:id="rId4"/>
    <p:sldId id="280" r:id="rId5"/>
    <p:sldId id="281" r:id="rId6"/>
    <p:sldId id="282" r:id="rId7"/>
    <p:sldId id="284" r:id="rId8"/>
    <p:sldId id="283" r:id="rId9"/>
    <p:sldId id="285" r:id="rId10"/>
    <p:sldId id="286" r:id="rId11"/>
    <p:sldId id="269" r:id="rId12"/>
    <p:sldId id="256" r:id="rId13"/>
    <p:sldId id="259" r:id="rId14"/>
    <p:sldId id="258" r:id="rId15"/>
    <p:sldId id="260" r:id="rId16"/>
    <p:sldId id="257" r:id="rId17"/>
    <p:sldId id="262" r:id="rId18"/>
    <p:sldId id="263" r:id="rId19"/>
    <p:sldId id="264" r:id="rId20"/>
    <p:sldId id="265" r:id="rId21"/>
    <p:sldId id="26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6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EA2553-76C5-4FE6-B40F-7AFDE93B5364}" type="datetimeFigureOut">
              <a:rPr lang="en-US" smtClean="0"/>
              <a:pPr/>
              <a:t>9/19/2012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05C9C7-27B9-4ECF-8B1C-C5B8A2307D0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05C9C7-27B9-4ECF-8B1C-C5B8A2307D0F}"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8AC6D0A-6AD5-4BE7-BD6A-40E0DEB0E5B8}" type="datetimeFigureOut">
              <a:rPr lang="en-US" smtClean="0"/>
              <a:pPr/>
              <a:t>9/19/2012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3076B8F-42A5-4444-B7E6-6779C85A8F9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8AC6D0A-6AD5-4BE7-BD6A-40E0DEB0E5B8}" type="datetimeFigureOut">
              <a:rPr lang="en-US" smtClean="0"/>
              <a:pPr/>
              <a:t>9/19/2012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3076B8F-42A5-4444-B7E6-6779C85A8F9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8AC6D0A-6AD5-4BE7-BD6A-40E0DEB0E5B8}" type="datetimeFigureOut">
              <a:rPr lang="en-US" smtClean="0"/>
              <a:pPr/>
              <a:t>9/19/2012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3076B8F-42A5-4444-B7E6-6779C85A8F9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8AC6D0A-6AD5-4BE7-BD6A-40E0DEB0E5B8}" type="datetimeFigureOut">
              <a:rPr lang="en-US" smtClean="0"/>
              <a:pPr/>
              <a:t>9/19/2012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3076B8F-42A5-4444-B7E6-6779C85A8F9C}"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8AC6D0A-6AD5-4BE7-BD6A-40E0DEB0E5B8}" type="datetimeFigureOut">
              <a:rPr lang="en-US" smtClean="0"/>
              <a:pPr/>
              <a:t>9/19/2012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3076B8F-42A5-4444-B7E6-6779C85A8F9C}"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8AC6D0A-6AD5-4BE7-BD6A-40E0DEB0E5B8}" type="datetimeFigureOut">
              <a:rPr lang="en-US" smtClean="0"/>
              <a:pPr/>
              <a:t>9/19/2012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3076B8F-42A5-4444-B7E6-6779C85A8F9C}"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8AC6D0A-6AD5-4BE7-BD6A-40E0DEB0E5B8}" type="datetimeFigureOut">
              <a:rPr lang="en-US" smtClean="0"/>
              <a:pPr/>
              <a:t>9/19/2012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83076B8F-42A5-4444-B7E6-6779C85A8F9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8AC6D0A-6AD5-4BE7-BD6A-40E0DEB0E5B8}" type="datetimeFigureOut">
              <a:rPr lang="en-US" smtClean="0"/>
              <a:pPr/>
              <a:t>9/19/2012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83076B8F-42A5-4444-B7E6-6779C85A8F9C}"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8AC6D0A-6AD5-4BE7-BD6A-40E0DEB0E5B8}" type="datetimeFigureOut">
              <a:rPr lang="en-US" smtClean="0"/>
              <a:pPr/>
              <a:t>9/19/2012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83076B8F-42A5-4444-B7E6-6779C85A8F9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8AC6D0A-6AD5-4BE7-BD6A-40E0DEB0E5B8}" type="datetimeFigureOut">
              <a:rPr lang="en-US" smtClean="0"/>
              <a:pPr/>
              <a:t>9/19/2012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3076B8F-42A5-4444-B7E6-6779C85A8F9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8AC6D0A-6AD5-4BE7-BD6A-40E0DEB0E5B8}" type="datetimeFigureOut">
              <a:rPr lang="en-US" smtClean="0"/>
              <a:pPr/>
              <a:t>9/19/2012</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3076B8F-42A5-4444-B7E6-6779C85A8F9C}"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8AC6D0A-6AD5-4BE7-BD6A-40E0DEB0E5B8}" type="datetimeFigureOut">
              <a:rPr lang="en-US" smtClean="0"/>
              <a:pPr/>
              <a:t>9/19/2012</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3076B8F-42A5-4444-B7E6-6779C85A8F9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304800"/>
            <a:ext cx="8153400" cy="3962400"/>
          </a:xfrm>
        </p:spPr>
        <p:txBody>
          <a:bodyPr>
            <a:normAutofit/>
          </a:bodyPr>
          <a:lstStyle/>
          <a:p>
            <a:r>
              <a:rPr lang="en-US" sz="3600" dirty="0" smtClean="0"/>
              <a:t>NDC Schemes as a Pathway toward</a:t>
            </a:r>
            <a:br>
              <a:rPr lang="en-US" sz="3600" dirty="0" smtClean="0"/>
            </a:br>
            <a:r>
              <a:rPr lang="en-US" sz="3600" dirty="0" smtClean="0"/>
              <a:t>Politically Feasible Pension Reform</a:t>
            </a:r>
            <a:br>
              <a:rPr lang="en-US" sz="3600" dirty="0" smtClean="0"/>
            </a:br>
            <a:r>
              <a:rPr lang="hu-HU" sz="3600" dirty="0" smtClean="0"/>
              <a:t/>
            </a:r>
            <a:br>
              <a:rPr lang="hu-HU" sz="3600" dirty="0" smtClean="0"/>
            </a:br>
            <a:r>
              <a:rPr lang="en-US" sz="4000" dirty="0" smtClean="0"/>
              <a:t/>
            </a:r>
            <a:br>
              <a:rPr lang="en-US" sz="4000" dirty="0" smtClean="0"/>
            </a:br>
            <a:r>
              <a:rPr lang="en-US" sz="3100" dirty="0" err="1" smtClean="0"/>
              <a:t>Andr</a:t>
            </a:r>
            <a:r>
              <a:rPr lang="hu-HU" sz="3100" dirty="0" smtClean="0"/>
              <a:t>ás Bodor</a:t>
            </a:r>
            <a:br>
              <a:rPr lang="hu-HU" sz="3100" dirty="0" smtClean="0"/>
            </a:br>
            <a:r>
              <a:rPr lang="hu-HU" sz="3100" dirty="0" smtClean="0"/>
              <a:t>joint work with Michal Rutkowski</a:t>
            </a:r>
            <a:endParaRPr lang="en-US" dirty="0"/>
          </a:p>
        </p:txBody>
      </p:sp>
      <p:sp>
        <p:nvSpPr>
          <p:cNvPr id="5" name="Subtitle 4"/>
          <p:cNvSpPr>
            <a:spLocks noGrp="1"/>
          </p:cNvSpPr>
          <p:nvPr>
            <p:ph type="subTitle" idx="1"/>
          </p:nvPr>
        </p:nvSpPr>
        <p:spPr>
          <a:xfrm>
            <a:off x="381000" y="4495800"/>
            <a:ext cx="8458200" cy="742504"/>
          </a:xfrm>
        </p:spPr>
        <p:txBody>
          <a:bodyPr>
            <a:normAutofit fontScale="92500"/>
          </a:bodyPr>
          <a:lstStyle/>
          <a:p>
            <a:r>
              <a:rPr lang="en-US" sz="2400" dirty="0" smtClean="0"/>
              <a:t>T</a:t>
            </a:r>
            <a:r>
              <a:rPr lang="hu-HU" sz="2400" dirty="0" smtClean="0"/>
              <a:t>ÁRKI </a:t>
            </a:r>
            <a:r>
              <a:rPr lang="en-US" sz="2400" dirty="0" smtClean="0"/>
              <a:t>NDC </a:t>
            </a:r>
            <a:r>
              <a:rPr lang="hu-HU" sz="2400" dirty="0" smtClean="0"/>
              <a:t>Book </a:t>
            </a:r>
            <a:r>
              <a:rPr lang="hu-HU" sz="2400" dirty="0" smtClean="0"/>
              <a:t>Launch, Budapest, September 19</a:t>
            </a:r>
            <a:r>
              <a:rPr lang="en-US" sz="2400" dirty="0" smtClean="0"/>
              <a:t>, 20</a:t>
            </a:r>
            <a:r>
              <a:rPr lang="hu-HU" sz="2400" dirty="0" smtClean="0"/>
              <a:t>12</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normAutofit lnSpcReduction="10000"/>
          </a:bodyPr>
          <a:lstStyle/>
          <a:p>
            <a:r>
              <a:rPr lang="en-US" dirty="0" smtClean="0"/>
              <a:t>Leveraging the pension wealth for better protection against unemployment risk</a:t>
            </a:r>
          </a:p>
          <a:p>
            <a:pPr lvl="1"/>
            <a:r>
              <a:rPr lang="en-US" dirty="0" smtClean="0"/>
              <a:t>The case of Jordan</a:t>
            </a:r>
          </a:p>
          <a:p>
            <a:r>
              <a:rPr lang="en-US" dirty="0" smtClean="0"/>
              <a:t>Linking NDC benefits to social benefits in transparent ways?</a:t>
            </a:r>
          </a:p>
          <a:p>
            <a:pPr lvl="1"/>
            <a:r>
              <a:rPr lang="en-US" dirty="0" smtClean="0"/>
              <a:t>Supporting pension rights accumulation during maternal care</a:t>
            </a:r>
          </a:p>
          <a:p>
            <a:pPr lvl="1"/>
            <a:r>
              <a:rPr lang="en-US" dirty="0" smtClean="0"/>
              <a:t>Differential rights for armed services professionals</a:t>
            </a:r>
          </a:p>
          <a:p>
            <a:r>
              <a:rPr lang="en-US" dirty="0" smtClean="0"/>
              <a:t>Joint ownership of spousal NDC balances?</a:t>
            </a:r>
            <a:endParaRPr lang="en-US" dirty="0" smtClean="0"/>
          </a:p>
          <a:p>
            <a:r>
              <a:rPr lang="en-US" dirty="0" smtClean="0"/>
              <a:t>Case for FDC to NDC transition in cases of limited access to capital markets</a:t>
            </a:r>
          </a:p>
          <a:p>
            <a:pPr lvl="1"/>
            <a:r>
              <a:rPr lang="en-US" dirty="0" smtClean="0"/>
              <a:t>West Bank and Gaza example</a:t>
            </a:r>
            <a:r>
              <a:rPr lang="en-US" dirty="0" smtClean="0"/>
              <a:t> </a:t>
            </a:r>
            <a:endParaRPr lang="en-US" dirty="0" smtClean="0"/>
          </a:p>
          <a:p>
            <a:pPr>
              <a:buNone/>
            </a:pP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NDC “stories” that could give rise to meaningful reforms (cont’d)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38200" y="3352800"/>
            <a:ext cx="7772400" cy="1829761"/>
          </a:xfrm>
        </p:spPr>
        <p:txBody>
          <a:bodyPr>
            <a:normAutofit fontScale="90000"/>
          </a:bodyPr>
          <a:lstStyle/>
          <a:p>
            <a:r>
              <a:rPr lang="en-US" dirty="0" smtClean="0"/>
              <a:t>I. Policy-Making </a:t>
            </a:r>
            <a:r>
              <a:rPr lang="en-US" dirty="0" smtClean="0"/>
              <a:t>Process</a:t>
            </a:r>
            <a:br>
              <a:rPr lang="en-US" dirty="0" smtClean="0"/>
            </a:br>
            <a:r>
              <a:rPr lang="en-US" dirty="0" smtClean="0"/>
              <a:t>-</a:t>
            </a:r>
            <a:br>
              <a:rPr lang="en-US" dirty="0" smtClean="0"/>
            </a:br>
            <a:r>
              <a:rPr lang="en-US" dirty="0" smtClean="0"/>
              <a:t>The Case of the NDC Reform of Poland</a:t>
            </a:r>
            <a:br>
              <a:rPr lang="en-US" dirty="0" smtClean="0"/>
            </a:br>
            <a:r>
              <a:rPr lang="en-US" dirty="0" smtClean="0"/>
              <a:t>-</a:t>
            </a:r>
            <a:br>
              <a:rPr lang="en-US" dirty="0" smtClean="0"/>
            </a:br>
            <a:r>
              <a:rPr lang="en-US" dirty="0" smtClean="0"/>
              <a:t>The Emergence of Collective Intelligence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dirty="0" smtClean="0"/>
              <a:t>Framework of William Isaacs (1999)</a:t>
            </a:r>
          </a:p>
          <a:p>
            <a:pPr lvl="1"/>
            <a:r>
              <a:rPr lang="en-US" dirty="0" smtClean="0"/>
              <a:t>Pre-commitment</a:t>
            </a:r>
            <a:endParaRPr lang="en-US" dirty="0" smtClean="0"/>
          </a:p>
          <a:p>
            <a:pPr lvl="1"/>
            <a:r>
              <a:rPr lang="en-US" dirty="0" smtClean="0"/>
              <a:t>Commitment building</a:t>
            </a:r>
          </a:p>
          <a:p>
            <a:pPr lvl="2"/>
            <a:r>
              <a:rPr lang="en-US" dirty="0" smtClean="0"/>
              <a:t>Initiation</a:t>
            </a:r>
          </a:p>
          <a:p>
            <a:pPr lvl="2"/>
            <a:r>
              <a:rPr lang="en-US" dirty="0" smtClean="0"/>
              <a:t>Discovery</a:t>
            </a:r>
          </a:p>
          <a:p>
            <a:pPr lvl="2"/>
            <a:r>
              <a:rPr lang="en-US" dirty="0" smtClean="0"/>
              <a:t>Reform group formation</a:t>
            </a:r>
          </a:p>
          <a:p>
            <a:pPr lvl="1"/>
            <a:r>
              <a:rPr lang="en-US" dirty="0" smtClean="0"/>
              <a:t>Coalition building</a:t>
            </a:r>
          </a:p>
          <a:p>
            <a:pPr lvl="2"/>
            <a:r>
              <a:rPr lang="en-US" dirty="0" smtClean="0"/>
              <a:t>Reality check on the ground</a:t>
            </a:r>
          </a:p>
          <a:p>
            <a:pPr lvl="2"/>
            <a:r>
              <a:rPr lang="en-US" dirty="0" smtClean="0"/>
              <a:t>Generative dialogue and the emergence of the concept</a:t>
            </a:r>
          </a:p>
          <a:p>
            <a:pPr lvl="2"/>
            <a:r>
              <a:rPr lang="en-US" dirty="0" smtClean="0"/>
              <a:t>Identity commitment</a:t>
            </a:r>
          </a:p>
          <a:p>
            <a:pPr lvl="2"/>
            <a:endParaRPr lang="en-US" dirty="0" smtClean="0"/>
          </a:p>
          <a:p>
            <a:pPr lvl="1"/>
            <a:endParaRPr lang="en-US" dirty="0"/>
          </a:p>
          <a:p>
            <a:pPr lvl="1"/>
            <a:endParaRPr lang="en-US" dirty="0" smtClean="0"/>
          </a:p>
          <a:p>
            <a:pPr lvl="1"/>
            <a:endParaRPr lang="en-US" dirty="0" smtClean="0"/>
          </a:p>
          <a:p>
            <a:pPr lvl="1">
              <a:buNone/>
            </a:pPr>
            <a:endParaRPr lang="en-US" dirty="0" smtClean="0"/>
          </a:p>
          <a:p>
            <a:pPr lvl="1">
              <a:buNone/>
            </a:pPr>
            <a:endParaRPr lang="en-US" dirty="0" smtClean="0"/>
          </a:p>
          <a:p>
            <a:pPr lvl="1">
              <a:buNone/>
            </a:pPr>
            <a:endParaRPr lang="en-US" dirty="0" smtClean="0"/>
          </a:p>
          <a:p>
            <a:pPr lvl="1">
              <a:buNone/>
            </a:pPr>
            <a:endParaRPr lang="en-US" dirty="0" smtClean="0"/>
          </a:p>
        </p:txBody>
      </p:sp>
      <p:sp>
        <p:nvSpPr>
          <p:cNvPr id="4" name="Title 3"/>
          <p:cNvSpPr>
            <a:spLocks noGrp="1"/>
          </p:cNvSpPr>
          <p:nvPr>
            <p:ph type="title"/>
          </p:nvPr>
        </p:nvSpPr>
        <p:spPr/>
        <p:txBody>
          <a:bodyPr/>
          <a:lstStyle/>
          <a:p>
            <a:r>
              <a:rPr lang="en-US" dirty="0" smtClean="0"/>
              <a:t>The Policymaking Process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Expert consideration beginning 1991</a:t>
            </a:r>
          </a:p>
          <a:p>
            <a:r>
              <a:rPr lang="en-US" dirty="0" smtClean="0"/>
              <a:t>Funded system proposal</a:t>
            </a:r>
          </a:p>
          <a:p>
            <a:r>
              <a:rPr lang="en-US" dirty="0" smtClean="0"/>
              <a:t>Increase in pension spending</a:t>
            </a:r>
          </a:p>
          <a:p>
            <a:r>
              <a:rPr lang="en-US" dirty="0" smtClean="0"/>
              <a:t>Constitutional Tribunal intervenes in ad hoc changes</a:t>
            </a:r>
            <a:endParaRPr lang="en-US" dirty="0"/>
          </a:p>
        </p:txBody>
      </p:sp>
      <p:sp>
        <p:nvSpPr>
          <p:cNvPr id="2" name="Title 1"/>
          <p:cNvSpPr>
            <a:spLocks noGrp="1"/>
          </p:cNvSpPr>
          <p:nvPr>
            <p:ph type="title"/>
          </p:nvPr>
        </p:nvSpPr>
        <p:spPr/>
        <p:txBody>
          <a:bodyPr/>
          <a:lstStyle/>
          <a:p>
            <a:r>
              <a:rPr lang="en-US" dirty="0" smtClean="0"/>
              <a:t>Pre-commitment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Four proposals</a:t>
            </a:r>
          </a:p>
          <a:p>
            <a:r>
              <a:rPr lang="en-US" dirty="0" smtClean="0"/>
              <a:t>“Funding hawks” vs. “PAYG hawks”</a:t>
            </a:r>
          </a:p>
          <a:p>
            <a:r>
              <a:rPr lang="en-US" dirty="0" smtClean="0"/>
              <a:t>Shifting fortunes of MOF and MoL</a:t>
            </a:r>
            <a:br>
              <a:rPr lang="en-US" dirty="0" smtClean="0"/>
            </a:br>
            <a:endParaRPr lang="en-US" dirty="0"/>
          </a:p>
        </p:txBody>
      </p:sp>
      <p:sp>
        <p:nvSpPr>
          <p:cNvPr id="2" name="Title 1"/>
          <p:cNvSpPr>
            <a:spLocks noGrp="1"/>
          </p:cNvSpPr>
          <p:nvPr>
            <p:ph type="title"/>
          </p:nvPr>
        </p:nvSpPr>
        <p:spPr/>
        <p:txBody>
          <a:bodyPr>
            <a:normAutofit fontScale="90000"/>
          </a:bodyPr>
          <a:lstStyle/>
          <a:p>
            <a:r>
              <a:rPr lang="en-US" dirty="0" smtClean="0"/>
              <a:t>Commitment building: Initiation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January 1996 Conference</a:t>
            </a:r>
          </a:p>
          <a:p>
            <a:r>
              <a:rPr lang="en-US" dirty="0" smtClean="0"/>
              <a:t>First emergence of NDC</a:t>
            </a:r>
          </a:p>
          <a:p>
            <a:r>
              <a:rPr lang="en-US" dirty="0" smtClean="0"/>
              <a:t>NDC as a possible compromise and face saver</a:t>
            </a:r>
          </a:p>
          <a:p>
            <a:r>
              <a:rPr lang="en-US" dirty="0" smtClean="0"/>
              <a:t>Lack of meaningful instinctive opposition to NDC</a:t>
            </a:r>
            <a:endParaRPr lang="en-US" dirty="0"/>
          </a:p>
        </p:txBody>
      </p:sp>
      <p:sp>
        <p:nvSpPr>
          <p:cNvPr id="2" name="Title 1"/>
          <p:cNvSpPr>
            <a:spLocks noGrp="1"/>
          </p:cNvSpPr>
          <p:nvPr>
            <p:ph type="title"/>
          </p:nvPr>
        </p:nvSpPr>
        <p:spPr/>
        <p:txBody>
          <a:bodyPr>
            <a:normAutofit fontScale="90000"/>
          </a:bodyPr>
          <a:lstStyle/>
          <a:p>
            <a:r>
              <a:rPr lang="en-US" dirty="0" smtClean="0"/>
              <a:t>Commitment building: Discovery</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533400"/>
          <a:ext cx="8458199" cy="5309616"/>
        </p:xfrm>
        <a:graphic>
          <a:graphicData uri="http://schemas.openxmlformats.org/drawingml/2006/table">
            <a:tbl>
              <a:tblPr/>
              <a:tblGrid>
                <a:gridCol w="1369735"/>
                <a:gridCol w="1751987"/>
                <a:gridCol w="1809501"/>
                <a:gridCol w="1831620"/>
                <a:gridCol w="1695356"/>
              </a:tblGrid>
              <a:tr h="402336">
                <a:tc>
                  <a:txBody>
                    <a:bodyPr/>
                    <a:lstStyle/>
                    <a:p>
                      <a:pPr marL="0" marR="0" algn="ctr">
                        <a:lnSpc>
                          <a:spcPct val="115000"/>
                        </a:lnSpc>
                        <a:spcBef>
                          <a:spcPts val="0"/>
                        </a:spcBef>
                        <a:spcAft>
                          <a:spcPts val="0"/>
                        </a:spcAft>
                      </a:pPr>
                      <a:endParaRPr lang="en-US" sz="14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Calibri"/>
                          <a:ea typeface="Calibri"/>
                          <a:cs typeface="Times New Roman"/>
                        </a:rPr>
                        <a:t>Ministry of Finance</a:t>
                      </a:r>
                      <a:endParaRPr lang="en-US" sz="14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Calibri"/>
                          <a:ea typeface="Calibri"/>
                          <a:cs typeface="Times New Roman"/>
                        </a:rPr>
                        <a:t>Solidarity Trade Union</a:t>
                      </a:r>
                      <a:endParaRPr lang="en-US" sz="14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Calibri"/>
                          <a:ea typeface="Calibri"/>
                          <a:cs typeface="Times New Roman"/>
                        </a:rPr>
                        <a:t>Institute of Labor</a:t>
                      </a:r>
                      <a:endParaRPr lang="en-US" sz="14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Calibri"/>
                          <a:ea typeface="Calibri"/>
                          <a:cs typeface="Times New Roman"/>
                        </a:rPr>
                        <a:t>Ministry of Labor</a:t>
                      </a:r>
                      <a:endParaRPr lang="en-US" sz="14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0512">
                <a:tc>
                  <a:txBody>
                    <a:bodyPr/>
                    <a:lstStyle/>
                    <a:p>
                      <a:pPr marL="0" marR="0" algn="ctr">
                        <a:lnSpc>
                          <a:spcPct val="115000"/>
                        </a:lnSpc>
                        <a:spcBef>
                          <a:spcPts val="0"/>
                        </a:spcBef>
                        <a:spcAft>
                          <a:spcPts val="0"/>
                        </a:spcAft>
                      </a:pPr>
                      <a:r>
                        <a:rPr lang="en-US" sz="1400" b="1" dirty="0">
                          <a:latin typeface="Calibri"/>
                          <a:ea typeface="Calibri"/>
                          <a:cs typeface="Times New Roman"/>
                        </a:rPr>
                        <a:t>First Pillar</a:t>
                      </a:r>
                      <a:endParaRPr lang="en-US" sz="14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Flat pension of 20% of average wage</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Basic pension with two elements: flat pension financed from taxes and earnings-related pension from contributions</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Based on contributions from employer and employee with maximum limit; benefit depends on length of contribution and amount</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Based on contributions from employer and employee with maximum limit of 250% of average wage and state subsidy</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7008">
                <a:tc>
                  <a:txBody>
                    <a:bodyPr/>
                    <a:lstStyle/>
                    <a:p>
                      <a:pPr marL="0" marR="0" algn="ctr">
                        <a:lnSpc>
                          <a:spcPct val="115000"/>
                        </a:lnSpc>
                        <a:spcBef>
                          <a:spcPts val="0"/>
                        </a:spcBef>
                        <a:spcAft>
                          <a:spcPts val="0"/>
                        </a:spcAft>
                      </a:pPr>
                      <a:r>
                        <a:rPr lang="en-US" sz="1400" b="1" dirty="0">
                          <a:latin typeface="Calibri"/>
                          <a:ea typeface="Calibri"/>
                          <a:cs typeface="Times New Roman"/>
                        </a:rPr>
                        <a:t>Second Pillar</a:t>
                      </a:r>
                      <a:endParaRPr lang="en-US" sz="14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Mandatory saving in private pension funds</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Mandatory saving in pension funds supplemented by privatization bonds given to all employees</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Voluntary savings in pension funds by people earning more than average salary; tax preferences</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Voluntary savings in private funds for people with highest income</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9344">
                <a:tc>
                  <a:txBody>
                    <a:bodyPr/>
                    <a:lstStyle/>
                    <a:p>
                      <a:pPr marL="0" marR="0" algn="ctr">
                        <a:lnSpc>
                          <a:spcPct val="115000"/>
                        </a:lnSpc>
                        <a:spcBef>
                          <a:spcPts val="0"/>
                        </a:spcBef>
                        <a:spcAft>
                          <a:spcPts val="0"/>
                        </a:spcAft>
                      </a:pPr>
                      <a:r>
                        <a:rPr lang="en-US" sz="1400" b="1" dirty="0">
                          <a:latin typeface="Calibri"/>
                          <a:ea typeface="Calibri"/>
                          <a:cs typeface="Times New Roman"/>
                        </a:rPr>
                        <a:t>Transition</a:t>
                      </a:r>
                      <a:endParaRPr lang="en-US" sz="14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Mandatory participation for new entrants, choice between systems for employed, high transition costs</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Expected transition period for forming pension funds, social security contribution divided between systems, budget subsidies</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Immediate changes; lower replacement rate in pension system when contributions start to voluntary private system</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Gradual implementation; no reduction in costs of basic system</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2590800" y="5943600"/>
            <a:ext cx="50292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Source: Orenstein (2008), p. 116.</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1447800" y="0"/>
            <a:ext cx="6781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Table 1: Pension Reform Proposals in Poland, 1995-1996</a:t>
            </a:r>
            <a:endParaRPr kumimoji="0" lang="en-US" sz="1400" b="1" i="0" u="sng"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Commitment building: Reform group formation</a:t>
            </a:r>
          </a:p>
        </p:txBody>
      </p:sp>
      <p:sp>
        <p:nvSpPr>
          <p:cNvPr id="3" name="Content Placeholder 2"/>
          <p:cNvSpPr txBox="1">
            <a:spLocks/>
          </p:cNvSpPr>
          <p:nvPr/>
        </p:nvSpPr>
        <p:spPr>
          <a:xfrm>
            <a:off x="457200" y="1600200"/>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February 1996 Cabinet Reshuffle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Establishment of the Office of the Plenipotentiary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Reform group formation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Proposals actors and veto actors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Education</a:t>
            </a:r>
          </a:p>
          <a:p>
            <a:r>
              <a:rPr lang="en-US" dirty="0" smtClean="0"/>
              <a:t>Opinion polls and focus groups</a:t>
            </a:r>
          </a:p>
          <a:p>
            <a:r>
              <a:rPr lang="en-US" dirty="0" smtClean="0"/>
              <a:t>Press, MPs, lawyers, academics, government</a:t>
            </a:r>
          </a:p>
          <a:p>
            <a:r>
              <a:rPr lang="en-US" dirty="0" smtClean="0"/>
              <a:t>Staying on the message</a:t>
            </a:r>
          </a:p>
          <a:p>
            <a:r>
              <a:rPr lang="en-US" dirty="0" smtClean="0"/>
              <a:t>Emerging special role of the link between pensions and wages</a:t>
            </a:r>
          </a:p>
          <a:p>
            <a:pPr>
              <a:buNone/>
            </a:pPr>
            <a:endParaRPr lang="en-US" dirty="0"/>
          </a:p>
        </p:txBody>
      </p:sp>
      <p:sp>
        <p:nvSpPr>
          <p:cNvPr id="2" name="Title 1"/>
          <p:cNvSpPr>
            <a:spLocks noGrp="1"/>
          </p:cNvSpPr>
          <p:nvPr>
            <p:ph type="title"/>
          </p:nvPr>
        </p:nvSpPr>
        <p:spPr/>
        <p:txBody>
          <a:bodyPr>
            <a:normAutofit fontScale="90000"/>
          </a:bodyPr>
          <a:lstStyle/>
          <a:p>
            <a:r>
              <a:rPr lang="en-US" dirty="0" smtClean="0"/>
              <a:t>Coalition building: Reality Check on the Ground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The NDC decision in the reform team</a:t>
            </a:r>
          </a:p>
          <a:p>
            <a:r>
              <a:rPr lang="en-US" dirty="0" smtClean="0"/>
              <a:t>The “trap of understanding” and a small backlash: pensions system demystified</a:t>
            </a:r>
          </a:p>
          <a:p>
            <a:r>
              <a:rPr lang="en-US" dirty="0" smtClean="0"/>
              <a:t>Collectivist vs. individualistic system</a:t>
            </a:r>
          </a:p>
          <a:p>
            <a:r>
              <a:rPr lang="en-US" dirty="0" smtClean="0"/>
              <a:t>Collective learning through new language and re-labeling</a:t>
            </a:r>
          </a:p>
          <a:p>
            <a:r>
              <a:rPr lang="en-US" dirty="0" smtClean="0"/>
              <a:t>Conceptual twins and business class partition</a:t>
            </a:r>
          </a:p>
          <a:p>
            <a:r>
              <a:rPr lang="en-US" dirty="0" smtClean="0"/>
              <a:t>Peace between “PAYG hawks” and funding hawks</a:t>
            </a:r>
          </a:p>
          <a:p>
            <a:r>
              <a:rPr lang="en-US" dirty="0" smtClean="0"/>
              <a:t>Advantages of novelty</a:t>
            </a:r>
          </a:p>
          <a:p>
            <a:r>
              <a:rPr lang="en-US" dirty="0" smtClean="0"/>
              <a:t>Elegance and transparency</a:t>
            </a:r>
          </a:p>
          <a:p>
            <a:r>
              <a:rPr lang="en-US" dirty="0" smtClean="0"/>
              <a:t>Support of the Social Security Institution</a:t>
            </a:r>
          </a:p>
          <a:p>
            <a:endParaRPr lang="en-US" dirty="0"/>
          </a:p>
        </p:txBody>
      </p:sp>
      <p:sp>
        <p:nvSpPr>
          <p:cNvPr id="2" name="Title 1"/>
          <p:cNvSpPr>
            <a:spLocks noGrp="1"/>
          </p:cNvSpPr>
          <p:nvPr>
            <p:ph type="title"/>
          </p:nvPr>
        </p:nvSpPr>
        <p:spPr/>
        <p:txBody>
          <a:bodyPr>
            <a:normAutofit fontScale="90000"/>
          </a:bodyPr>
          <a:lstStyle/>
          <a:p>
            <a:r>
              <a:rPr lang="en-US" dirty="0" smtClean="0"/>
              <a:t>Coalition building: Emergence of “Security through Diversity”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lnSpcReduction="10000"/>
          </a:bodyPr>
          <a:lstStyle/>
          <a:p>
            <a:r>
              <a:rPr lang="en-US" dirty="0" smtClean="0"/>
              <a:t>Traditional median-voter based political economy models of pension reform are of limited use for guiding pension reform professionals for making meaningful (sustainability and adequacy enhancing) reforms to happen</a:t>
            </a:r>
          </a:p>
          <a:p>
            <a:pPr lvl="1"/>
            <a:r>
              <a:rPr lang="en-US" dirty="0" smtClean="0"/>
              <a:t>Apply the emerging knowledge at the intersection of psychology and economics in the pension reform context?</a:t>
            </a:r>
          </a:p>
          <a:p>
            <a:r>
              <a:rPr lang="en-US" dirty="0" smtClean="0"/>
              <a:t>Revisit the NDC experience of Poland</a:t>
            </a:r>
          </a:p>
          <a:p>
            <a:pPr lvl="1"/>
            <a:r>
              <a:rPr lang="en-US" dirty="0" smtClean="0"/>
              <a:t>Explain the political process through the power of the emergence of collective intelligence</a:t>
            </a:r>
            <a:endParaRPr lang="en-US" dirty="0"/>
          </a:p>
        </p:txBody>
      </p:sp>
      <p:sp>
        <p:nvSpPr>
          <p:cNvPr id="3" name="Title 2"/>
          <p:cNvSpPr>
            <a:spLocks noGrp="1"/>
          </p:cNvSpPr>
          <p:nvPr>
            <p:ph type="title"/>
          </p:nvPr>
        </p:nvSpPr>
        <p:spPr/>
        <p:txBody>
          <a:bodyPr/>
          <a:lstStyle/>
          <a:p>
            <a:r>
              <a:rPr lang="en-US" dirty="0" smtClean="0"/>
              <a:t>Motivation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Government approval of “Security through Diversity”</a:t>
            </a:r>
          </a:p>
          <a:p>
            <a:r>
              <a:rPr lang="en-US" dirty="0" smtClean="0"/>
              <a:t>Support of Tripartite Commission</a:t>
            </a:r>
          </a:p>
          <a:p>
            <a:r>
              <a:rPr lang="en-US" dirty="0" smtClean="0"/>
              <a:t>Why unions supported NDC?</a:t>
            </a:r>
          </a:p>
          <a:p>
            <a:r>
              <a:rPr lang="en-US" dirty="0" smtClean="0"/>
              <a:t>Legislative path: two distinct phases</a:t>
            </a:r>
          </a:p>
          <a:p>
            <a:r>
              <a:rPr lang="en-US" dirty="0" smtClean="0"/>
              <a:t>Political upside-down but the reform is in!</a:t>
            </a:r>
          </a:p>
          <a:p>
            <a:pPr>
              <a:buNone/>
            </a:pPr>
            <a:endParaRPr lang="en-US" dirty="0"/>
          </a:p>
        </p:txBody>
      </p:sp>
      <p:sp>
        <p:nvSpPr>
          <p:cNvPr id="2" name="Title 1"/>
          <p:cNvSpPr>
            <a:spLocks noGrp="1"/>
          </p:cNvSpPr>
          <p:nvPr>
            <p:ph type="title"/>
          </p:nvPr>
        </p:nvSpPr>
        <p:spPr/>
        <p:txBody>
          <a:bodyPr>
            <a:normAutofit fontScale="90000"/>
          </a:bodyPr>
          <a:lstStyle/>
          <a:p>
            <a:r>
              <a:rPr lang="en-US" dirty="0" smtClean="0"/>
              <a:t>Coalition building: Identity commitment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Need for new approaches in the political economy of pension reform to support problem solving pension reform professionals</a:t>
            </a:r>
          </a:p>
          <a:p>
            <a:r>
              <a:rPr lang="en-US" dirty="0" smtClean="0"/>
              <a:t>NDC design could be consistent with ‘stories’ appealing the psychological foundations of political behaviors</a:t>
            </a:r>
            <a:endParaRPr lang="en-US" dirty="0" smtClean="0"/>
          </a:p>
          <a:p>
            <a:r>
              <a:rPr lang="en-US" dirty="0" smtClean="0"/>
              <a:t>Crisis induced reforms are not friendly towards long-term systematic / paradigm changing reforms</a:t>
            </a:r>
            <a:endParaRPr lang="en-US" dirty="0" smtClean="0"/>
          </a:p>
          <a:p>
            <a:r>
              <a:rPr lang="en-US" dirty="0" smtClean="0"/>
              <a:t>An environment allowing the emergence of a reform supporting collective intelligence is critical for successful systematic reform</a:t>
            </a:r>
          </a:p>
          <a:p>
            <a:endParaRPr lang="en-US" dirty="0" smtClean="0"/>
          </a:p>
          <a:p>
            <a:endParaRPr lang="en-US" dirty="0"/>
          </a:p>
        </p:txBody>
      </p:sp>
      <p:sp>
        <p:nvSpPr>
          <p:cNvPr id="2" name="Title 1"/>
          <p:cNvSpPr>
            <a:spLocks noGrp="1"/>
          </p:cNvSpPr>
          <p:nvPr>
            <p:ph type="title"/>
          </p:nvPr>
        </p:nvSpPr>
        <p:spPr/>
        <p:txBody>
          <a:bodyPr/>
          <a:lstStyle/>
          <a:p>
            <a:r>
              <a:rPr lang="en-US" dirty="0" smtClean="0"/>
              <a:t>Conclusion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38200" y="2743200"/>
            <a:ext cx="7772400" cy="1829761"/>
          </a:xfrm>
        </p:spPr>
        <p:txBody>
          <a:bodyPr>
            <a:normAutofit fontScale="90000"/>
          </a:bodyPr>
          <a:lstStyle/>
          <a:p>
            <a:r>
              <a:rPr lang="en-US" dirty="0" smtClean="0"/>
              <a:t>I. </a:t>
            </a:r>
            <a:r>
              <a:rPr lang="en-US" dirty="0" smtClean="0"/>
              <a:t>Move from the Median-Voter Approach to Utilizing the Psychological Foundations of </a:t>
            </a:r>
            <a:r>
              <a:rPr lang="en-US" dirty="0" err="1" smtClean="0"/>
              <a:t>Poltical</a:t>
            </a:r>
            <a:r>
              <a:rPr lang="en-US" dirty="0" smtClean="0"/>
              <a:t> Behaviors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Selén</a:t>
            </a:r>
            <a:r>
              <a:rPr lang="en-US" dirty="0" smtClean="0"/>
              <a:t> and </a:t>
            </a:r>
            <a:r>
              <a:rPr lang="en-US" dirty="0" err="1" smtClean="0"/>
              <a:t>Ståhlberg</a:t>
            </a:r>
            <a:r>
              <a:rPr lang="en-US" dirty="0" smtClean="0"/>
              <a:t> (2007)</a:t>
            </a:r>
          </a:p>
          <a:p>
            <a:pPr lvl="1"/>
            <a:r>
              <a:rPr lang="en-US" dirty="0" smtClean="0"/>
              <a:t>Swedish NDC reform was politically feasible because the value of contributions that would be paid under the reform proposal decreased more than the value of benefits for all age cohorts not older than 53 when the age of the median voter was 47</a:t>
            </a:r>
          </a:p>
          <a:p>
            <a:r>
              <a:rPr lang="en-US" dirty="0" smtClean="0"/>
              <a:t>Median-voter models can explain observed outcomes, but have limited predictability power</a:t>
            </a:r>
          </a:p>
        </p:txBody>
      </p:sp>
      <p:sp>
        <p:nvSpPr>
          <p:cNvPr id="3" name="Title 2"/>
          <p:cNvSpPr>
            <a:spLocks noGrp="1"/>
          </p:cNvSpPr>
          <p:nvPr>
            <p:ph type="title"/>
          </p:nvPr>
        </p:nvSpPr>
        <p:spPr/>
        <p:txBody>
          <a:bodyPr/>
          <a:lstStyle/>
          <a:p>
            <a:r>
              <a:rPr lang="en-US" dirty="0" smtClean="0"/>
              <a:t>Median-voter approach</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843272"/>
          </a:xfrm>
        </p:spPr>
        <p:txBody>
          <a:bodyPr>
            <a:normAutofit fontScale="92500" lnSpcReduction="10000"/>
          </a:bodyPr>
          <a:lstStyle/>
          <a:p>
            <a:pPr marL="624078" indent="-514350">
              <a:buFont typeface="+mj-lt"/>
              <a:buAutoNum type="arabicPeriod"/>
            </a:pPr>
            <a:r>
              <a:rPr lang="en-US" dirty="0" smtClean="0"/>
              <a:t>Focus on explaining the size of the PAYG system as opposed the reform moves towards sustainability (</a:t>
            </a:r>
            <a:r>
              <a:rPr lang="en-US" dirty="0" err="1" smtClean="0"/>
              <a:t>Persson</a:t>
            </a:r>
            <a:r>
              <a:rPr lang="en-US" dirty="0" smtClean="0"/>
              <a:t> &amp; </a:t>
            </a:r>
            <a:r>
              <a:rPr lang="en-US" dirty="0" err="1" smtClean="0"/>
              <a:t>Tabellini</a:t>
            </a:r>
            <a:r>
              <a:rPr lang="en-US" dirty="0" smtClean="0"/>
              <a:t> 2002)</a:t>
            </a:r>
          </a:p>
          <a:p>
            <a:pPr marL="624078" indent="-514350">
              <a:buFont typeface="+mj-lt"/>
              <a:buAutoNum type="arabicPeriod"/>
            </a:pPr>
            <a:r>
              <a:rPr lang="en-US" dirty="0" smtClean="0"/>
              <a:t>Implicit assumption about contribution rate increases disregarding the reality of general revenue funding of pension system balance deficits</a:t>
            </a:r>
          </a:p>
          <a:p>
            <a:pPr marL="624078" indent="-514350">
              <a:buFont typeface="+mj-lt"/>
              <a:buAutoNum type="arabicPeriod"/>
            </a:pPr>
            <a:r>
              <a:rPr lang="en-US" dirty="0" smtClean="0"/>
              <a:t>Homogeneous political participation assumption across age groups – assumption of similar drive in composite voting behavior by pension policy across generations</a:t>
            </a:r>
          </a:p>
          <a:p>
            <a:pPr marL="624078" indent="-514350">
              <a:buFont typeface="+mj-lt"/>
              <a:buAutoNum type="arabicPeriod"/>
            </a:pPr>
            <a:r>
              <a:rPr lang="en-US" dirty="0" smtClean="0"/>
              <a:t>No behavioral response / no exist assumption for younger generations</a:t>
            </a:r>
          </a:p>
          <a:p>
            <a:pPr marL="624078" indent="-514350">
              <a:buFont typeface="+mj-lt"/>
              <a:buAutoNum type="arabicPeriod"/>
            </a:pPr>
            <a:endParaRPr lang="en-US" dirty="0"/>
          </a:p>
        </p:txBody>
      </p:sp>
      <p:sp>
        <p:nvSpPr>
          <p:cNvPr id="3" name="Title 2"/>
          <p:cNvSpPr>
            <a:spLocks noGrp="1"/>
          </p:cNvSpPr>
          <p:nvPr>
            <p:ph type="title"/>
          </p:nvPr>
        </p:nvSpPr>
        <p:spPr/>
        <p:txBody>
          <a:bodyPr>
            <a:normAutofit fontScale="90000"/>
          </a:bodyPr>
          <a:lstStyle/>
          <a:p>
            <a:r>
              <a:rPr lang="en-US" dirty="0" smtClean="0"/>
              <a:t>Weaknesses of the </a:t>
            </a:r>
            <a:r>
              <a:rPr lang="en-US" dirty="0" smtClean="0"/>
              <a:t>Agent Rationality Assumption </a:t>
            </a:r>
            <a:r>
              <a:rPr lang="en-US" dirty="0" smtClean="0"/>
              <a:t>and the </a:t>
            </a:r>
            <a:r>
              <a:rPr lang="en-US" dirty="0" smtClean="0"/>
              <a:t>Medium-Voter </a:t>
            </a:r>
            <a:r>
              <a:rPr lang="en-US" dirty="0" smtClean="0"/>
              <a:t>Approach</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178491"/>
          </a:xfrm>
        </p:spPr>
        <p:txBody>
          <a:bodyPr/>
          <a:lstStyle/>
          <a:p>
            <a:pPr marL="624078" indent="-514350">
              <a:buFont typeface="+mj-lt"/>
              <a:buAutoNum type="arabicPeriod" startAt="5"/>
            </a:pPr>
            <a:r>
              <a:rPr lang="en-US" dirty="0" smtClean="0"/>
              <a:t>No concern for nontransparent DB rules limiting the capability to estimate net personal effects of pension reform options</a:t>
            </a:r>
          </a:p>
          <a:p>
            <a:pPr marL="624078" indent="-514350">
              <a:buFont typeface="+mj-lt"/>
              <a:buAutoNum type="arabicPeriod" startAt="5"/>
            </a:pPr>
            <a:r>
              <a:rPr lang="en-US" dirty="0" smtClean="0"/>
              <a:t>Full commitment assumption, i.e. governments do not default on pension obligations</a:t>
            </a:r>
          </a:p>
          <a:p>
            <a:pPr marL="624078" indent="-514350">
              <a:buNone/>
            </a:pPr>
            <a:endParaRPr lang="en-US" dirty="0"/>
          </a:p>
        </p:txBody>
      </p:sp>
      <p:sp>
        <p:nvSpPr>
          <p:cNvPr id="3" name="Title 2"/>
          <p:cNvSpPr>
            <a:spLocks noGrp="1"/>
          </p:cNvSpPr>
          <p:nvPr>
            <p:ph type="title"/>
          </p:nvPr>
        </p:nvSpPr>
        <p:spPr/>
        <p:txBody>
          <a:bodyPr>
            <a:normAutofit fontScale="90000"/>
          </a:bodyPr>
          <a:lstStyle/>
          <a:p>
            <a:r>
              <a:rPr lang="en-US" dirty="0" smtClean="0"/>
              <a:t>Weaknesses of the Agent Rationality Assumption and the Medium-Voter Approach(cont’d</a:t>
            </a:r>
            <a:r>
              <a:rPr lang="en-US"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419600"/>
          </a:xfrm>
        </p:spPr>
        <p:txBody>
          <a:bodyPr/>
          <a:lstStyle/>
          <a:p>
            <a:r>
              <a:rPr lang="en-US" dirty="0" err="1" smtClean="0"/>
              <a:t>Madrian</a:t>
            </a:r>
            <a:r>
              <a:rPr lang="en-US" dirty="0" smtClean="0"/>
              <a:t> &amp; Shea – US 401k voluntary pension savings</a:t>
            </a:r>
          </a:p>
          <a:p>
            <a:pPr lvl="1"/>
            <a:r>
              <a:rPr lang="en-US" dirty="0" smtClean="0"/>
              <a:t>Default options matter</a:t>
            </a:r>
          </a:p>
          <a:p>
            <a:r>
              <a:rPr lang="en-US" dirty="0" smtClean="0"/>
              <a:t>2005 Bush proposal on US FDC reform</a:t>
            </a:r>
          </a:p>
          <a:p>
            <a:pPr lvl="1"/>
            <a:r>
              <a:rPr lang="en-US" dirty="0" smtClean="0"/>
              <a:t>Political party preference matters more than age group</a:t>
            </a:r>
          </a:p>
          <a:p>
            <a:r>
              <a:rPr lang="en-US" dirty="0" err="1" smtClean="0"/>
              <a:t>Boeri</a:t>
            </a:r>
            <a:r>
              <a:rPr lang="en-US" dirty="0" smtClean="0"/>
              <a:t> et al (2001) France, Germany, Italy, Spain</a:t>
            </a:r>
          </a:p>
          <a:p>
            <a:pPr lvl="1"/>
            <a:r>
              <a:rPr lang="en-US" dirty="0" smtClean="0"/>
              <a:t>More restrictive opt out option is more popular</a:t>
            </a:r>
          </a:p>
          <a:p>
            <a:pPr lvl="1"/>
            <a:endParaRPr lang="en-US" dirty="0"/>
          </a:p>
        </p:txBody>
      </p:sp>
      <p:sp>
        <p:nvSpPr>
          <p:cNvPr id="3" name="Title 2"/>
          <p:cNvSpPr>
            <a:spLocks noGrp="1"/>
          </p:cNvSpPr>
          <p:nvPr>
            <p:ph type="title"/>
          </p:nvPr>
        </p:nvSpPr>
        <p:spPr/>
        <p:txBody>
          <a:bodyPr>
            <a:normAutofit fontScale="90000"/>
          </a:bodyPr>
          <a:lstStyle/>
          <a:p>
            <a:r>
              <a:rPr lang="en-US" dirty="0" smtClean="0"/>
              <a:t>Evidence on the flaws of the agent rationality assumption in the pension context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371600"/>
            <a:ext cx="8229600" cy="4919472"/>
          </a:xfrm>
        </p:spPr>
        <p:txBody>
          <a:bodyPr>
            <a:normAutofit fontScale="85000" lnSpcReduction="10000"/>
          </a:bodyPr>
          <a:lstStyle/>
          <a:p>
            <a:r>
              <a:rPr lang="en-US" dirty="0" err="1" smtClean="0"/>
              <a:t>Thaler</a:t>
            </a:r>
            <a:r>
              <a:rPr lang="en-US" dirty="0" smtClean="0"/>
              <a:t> and </a:t>
            </a:r>
            <a:r>
              <a:rPr lang="en-US" dirty="0" err="1" smtClean="0"/>
              <a:t>Sunstein</a:t>
            </a:r>
            <a:r>
              <a:rPr lang="en-US" dirty="0" smtClean="0"/>
              <a:t> (Nudge) &amp; </a:t>
            </a:r>
            <a:r>
              <a:rPr lang="en-US" dirty="0" err="1" smtClean="0"/>
              <a:t>Kahnemann</a:t>
            </a:r>
            <a:r>
              <a:rPr lang="en-US" dirty="0" smtClean="0"/>
              <a:t> (Thinking Fast and Slow)</a:t>
            </a:r>
          </a:p>
          <a:p>
            <a:pPr lvl="1"/>
            <a:r>
              <a:rPr lang="en-US" dirty="0" smtClean="0"/>
              <a:t>Voting behavior is a System 1 activity that may only gradually altered by interaction between System 1 and System 2 through indirect flow of rationality into the decision</a:t>
            </a:r>
          </a:p>
          <a:p>
            <a:pPr lvl="1"/>
            <a:r>
              <a:rPr lang="en-US" dirty="0" smtClean="0"/>
              <a:t>System 1 is particularly flawed in mathematical predictions</a:t>
            </a:r>
          </a:p>
          <a:p>
            <a:r>
              <a:rPr lang="en-US" dirty="0" err="1" smtClean="0"/>
              <a:t>Akerloff</a:t>
            </a:r>
            <a:r>
              <a:rPr lang="en-US" dirty="0" smtClean="0"/>
              <a:t> and Schiller (Animal Spirit)</a:t>
            </a:r>
          </a:p>
          <a:p>
            <a:pPr lvl="1"/>
            <a:r>
              <a:rPr lang="en-US" dirty="0" smtClean="0"/>
              <a:t>The role of stories: “Real estate prices has always just gone up and they always will”+ framing</a:t>
            </a:r>
          </a:p>
          <a:p>
            <a:r>
              <a:rPr lang="en-US" dirty="0" err="1" smtClean="0"/>
              <a:t>Kahnemann</a:t>
            </a:r>
            <a:r>
              <a:rPr lang="en-US" dirty="0" smtClean="0"/>
              <a:t> (2003) – A psychological perspective on </a:t>
            </a:r>
            <a:r>
              <a:rPr lang="en-US" dirty="0" smtClean="0"/>
              <a:t>economics</a:t>
            </a:r>
          </a:p>
          <a:p>
            <a:r>
              <a:rPr lang="en-US" dirty="0" err="1" smtClean="0"/>
              <a:t>Tversky</a:t>
            </a:r>
            <a:r>
              <a:rPr lang="en-US" dirty="0" smtClean="0"/>
              <a:t> and </a:t>
            </a:r>
            <a:r>
              <a:rPr lang="en-US" dirty="0" err="1" smtClean="0"/>
              <a:t>Kahneman</a:t>
            </a:r>
            <a:r>
              <a:rPr lang="en-US" dirty="0" smtClean="0"/>
              <a:t> (1986) </a:t>
            </a:r>
            <a:r>
              <a:rPr lang="en-US" dirty="0" smtClean="0"/>
              <a:t>“Rational Choice and the Framing of </a:t>
            </a:r>
            <a:r>
              <a:rPr lang="en-US" dirty="0" smtClean="0"/>
              <a:t>Decisions”</a:t>
            </a:r>
          </a:p>
          <a:p>
            <a:pPr lvl="1"/>
            <a:r>
              <a:rPr lang="en-US" smtClean="0"/>
              <a:t> Framing</a:t>
            </a:r>
            <a:r>
              <a:rPr lang="en-US" dirty="0" smtClean="0"/>
              <a:t>: the brain’s information processing along stories</a:t>
            </a:r>
            <a:endParaRPr lang="en-US" dirty="0" smtClean="0"/>
          </a:p>
          <a:p>
            <a:pPr lvl="1"/>
            <a:endParaRPr lang="en-US" dirty="0" smtClean="0"/>
          </a:p>
          <a:p>
            <a:pPr lvl="1">
              <a:buNone/>
            </a:pPr>
            <a:endParaRPr lang="en-US" dirty="0"/>
          </a:p>
        </p:txBody>
      </p:sp>
      <p:sp>
        <p:nvSpPr>
          <p:cNvPr id="3" name="Title 2"/>
          <p:cNvSpPr>
            <a:spLocks noGrp="1"/>
          </p:cNvSpPr>
          <p:nvPr>
            <p:ph type="title"/>
          </p:nvPr>
        </p:nvSpPr>
        <p:spPr/>
        <p:txBody>
          <a:bodyPr>
            <a:normAutofit fontScale="90000"/>
          </a:bodyPr>
          <a:lstStyle/>
          <a:p>
            <a:r>
              <a:rPr lang="en-US" dirty="0" smtClean="0"/>
              <a:t>Emerging learning about psychology and political behavior</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lnSpcReduction="10000"/>
          </a:bodyPr>
          <a:lstStyle/>
          <a:p>
            <a:r>
              <a:rPr lang="en-US" dirty="0" smtClean="0"/>
              <a:t>The flexibility of the retirement age</a:t>
            </a:r>
          </a:p>
          <a:p>
            <a:pPr lvl="1"/>
            <a:r>
              <a:rPr lang="en-US" dirty="0" smtClean="0"/>
              <a:t>Is the retirement age an archaic construct?</a:t>
            </a:r>
          </a:p>
          <a:p>
            <a:r>
              <a:rPr lang="en-US" dirty="0" smtClean="0"/>
              <a:t>Emergence of quasi ownership rights over NDC balances</a:t>
            </a:r>
          </a:p>
          <a:p>
            <a:pPr lvl="1"/>
            <a:r>
              <a:rPr lang="en-US" dirty="0" smtClean="0"/>
              <a:t>Disney (2004) – the stronger the link between contributions and pension benefits (i.e., the higher the weight of an individual saving component in the contribution rate) and the weaker the role </a:t>
            </a:r>
            <a:r>
              <a:rPr lang="en-US" dirty="0" smtClean="0"/>
              <a:t>of redistribution </a:t>
            </a:r>
            <a:r>
              <a:rPr lang="en-US" dirty="0" smtClean="0"/>
              <a:t>within the pension system (i.e., the smaller the weight of a tax </a:t>
            </a:r>
            <a:r>
              <a:rPr lang="en-US" dirty="0" smtClean="0"/>
              <a:t>component in </a:t>
            </a:r>
            <a:r>
              <a:rPr lang="en-US" dirty="0" smtClean="0"/>
              <a:t>the contribution rate), the higher the (formal) labor force participation rate will be.</a:t>
            </a:r>
          </a:p>
          <a:p>
            <a:pPr lvl="1"/>
            <a:r>
              <a:rPr lang="en-US" dirty="0" smtClean="0"/>
              <a:t>Reporting individual NDC balances make it harder to default on pension promises?</a:t>
            </a:r>
          </a:p>
          <a:p>
            <a:pPr lvl="1"/>
            <a:endParaRPr lang="en-US" dirty="0"/>
          </a:p>
        </p:txBody>
      </p:sp>
      <p:sp>
        <p:nvSpPr>
          <p:cNvPr id="3" name="Title 2"/>
          <p:cNvSpPr>
            <a:spLocks noGrp="1"/>
          </p:cNvSpPr>
          <p:nvPr>
            <p:ph type="title"/>
          </p:nvPr>
        </p:nvSpPr>
        <p:spPr/>
        <p:txBody>
          <a:bodyPr>
            <a:normAutofit fontScale="90000"/>
          </a:bodyPr>
          <a:lstStyle/>
          <a:p>
            <a:r>
              <a:rPr lang="en-US" dirty="0" smtClean="0"/>
              <a:t>NDC “stories” that could give rise to meaningful reforms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475</TotalTime>
  <Words>1201</Words>
  <Application>Microsoft Office PowerPoint</Application>
  <PresentationFormat>On-screen Show (4:3)</PresentationFormat>
  <Paragraphs>137</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NDC Schemes as a Pathway toward Politically Feasible Pension Reform   András Bodor joint work with Michal Rutkowski</vt:lpstr>
      <vt:lpstr>Motivation</vt:lpstr>
      <vt:lpstr>I. Move from the Median-Voter Approach to Utilizing the Psychological Foundations of Poltical Behaviors</vt:lpstr>
      <vt:lpstr>Median-voter approach</vt:lpstr>
      <vt:lpstr>Weaknesses of the Agent Rationality Assumption and the Medium-Voter Approach</vt:lpstr>
      <vt:lpstr>Weaknesses of the Agent Rationality Assumption and the Medium-Voter Approach(cont’d)</vt:lpstr>
      <vt:lpstr>Evidence on the flaws of the agent rationality assumption in the pension context</vt:lpstr>
      <vt:lpstr>Emerging learning about psychology and political behavior</vt:lpstr>
      <vt:lpstr>NDC “stories” that could give rise to meaningful reforms</vt:lpstr>
      <vt:lpstr>NDC “stories” that could give rise to meaningful reforms (cont’d)</vt:lpstr>
      <vt:lpstr>I. Policy-Making Process - The Case of the NDC Reform of Poland - The Emergence of Collective Intelligence</vt:lpstr>
      <vt:lpstr>The Policymaking Process</vt:lpstr>
      <vt:lpstr>Pre-commitment</vt:lpstr>
      <vt:lpstr>Commitment building: Initiation</vt:lpstr>
      <vt:lpstr>Commitment building: Discovery</vt:lpstr>
      <vt:lpstr>Slide 16</vt:lpstr>
      <vt:lpstr>Slide 17</vt:lpstr>
      <vt:lpstr>Coalition building: Reality Check on the Ground</vt:lpstr>
      <vt:lpstr>Coalition building: Emergence of “Security through Diversity”</vt:lpstr>
      <vt:lpstr>Coalition building: Identity commitment</vt:lpstr>
      <vt:lpstr>Conclusion</vt:lpstr>
    </vt:vector>
  </TitlesOfParts>
  <Company>The 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Policymaking Process</dc:title>
  <dc:creator>wb21861</dc:creator>
  <cp:lastModifiedBy>wb272472</cp:lastModifiedBy>
  <cp:revision>59</cp:revision>
  <dcterms:created xsi:type="dcterms:W3CDTF">2009-11-30T20:30:25Z</dcterms:created>
  <dcterms:modified xsi:type="dcterms:W3CDTF">2012-09-19T07:27:18Z</dcterms:modified>
</cp:coreProperties>
</file>